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423919-D5E9-41FF-80B0-F2BC95786EC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8F6D9C5-E415-4D29-A9F6-3D5E168AC8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Права и обязанности учителя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 педагога легким не назовешь. Бывают ситуации, когда учитель не прав, бывают, когда родителей «заносит». Давайте разберемся по порядку в правах и обязанностях преподавателей. </a:t>
            </a:r>
          </a:p>
        </p:txBody>
      </p:sp>
    </p:spTree>
    <p:extLst>
      <p:ext uri="{BB962C8B-B14F-4D97-AF65-F5344CB8AC3E}">
        <p14:creationId xmlns:p14="http://schemas.microsoft.com/office/powerpoint/2010/main" val="119829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056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12.Организовывать с учащимися внеклассные мероприятия, экскурсии образовательного и воспитательного характера. </a:t>
            </a:r>
          </a:p>
          <a:p>
            <a:endParaRPr lang="ru-RU" sz="1600" dirty="0" smtClean="0"/>
          </a:p>
          <a:p>
            <a:r>
              <a:rPr lang="ru-RU" sz="1600" dirty="0" smtClean="0"/>
              <a:t>13. Вносить предложения по улучшению и оздоровлению условий образовательного процесса. </a:t>
            </a:r>
          </a:p>
          <a:p>
            <a:endParaRPr lang="ru-RU" sz="1600" dirty="0" smtClean="0"/>
          </a:p>
          <a:p>
            <a:r>
              <a:rPr lang="ru-RU" sz="1600" dirty="0" smtClean="0"/>
              <a:t>14. Организовывать изучение обучающимися и воспитанниками правил по охране труда, правил дорожного движения, поведения в быту и т.д.</a:t>
            </a:r>
          </a:p>
          <a:p>
            <a:endParaRPr lang="ru-RU" sz="1600" dirty="0" smtClean="0"/>
          </a:p>
          <a:p>
            <a:r>
              <a:rPr lang="ru-RU" sz="1600" dirty="0" smtClean="0"/>
              <a:t>15. Оперативно извещать администрацию школы о каждом несчастном случае, принимать меры по оказанию первой медицинской доврачебной помощи. </a:t>
            </a:r>
          </a:p>
          <a:p>
            <a:endParaRPr lang="ru-RU" sz="1600" dirty="0" smtClean="0"/>
          </a:p>
          <a:p>
            <a:r>
              <a:rPr lang="ru-RU" sz="1600" dirty="0" smtClean="0"/>
              <a:t>16. Во время школьных мероприятий находиться со своим классом. </a:t>
            </a:r>
          </a:p>
          <a:p>
            <a:endParaRPr lang="ru-RU" sz="1600" dirty="0" smtClean="0"/>
          </a:p>
          <a:p>
            <a:r>
              <a:rPr lang="ru-RU" sz="1600" dirty="0" smtClean="0"/>
              <a:t>17. Осуществлять контроль успеваемости каждого учащегося, посещаемости им учебных занятий.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7294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Учителю запрещено: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6872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 Применять к учащемуся меры физического и психического насилия. (Закон РФ «Об образовании», ст. 15. п.6, Типовое положение об общеобразовательном учреждении (утв. постановлением Правительства РФ от 19 марта 2001 г. № 196) п. 57) </a:t>
            </a:r>
          </a:p>
          <a:p>
            <a:pPr marL="228600" indent="-228600">
              <a:buAutoNum type="arabicPeriod"/>
            </a:pPr>
            <a:endParaRPr lang="ru-RU" sz="1400" dirty="0" smtClean="0"/>
          </a:p>
          <a:p>
            <a:r>
              <a:rPr lang="ru-RU" sz="1400" dirty="0" smtClean="0"/>
              <a:t>2. Опаздывать на урок. (Трудовой кодекс РФ, ст. 21)</a:t>
            </a:r>
          </a:p>
          <a:p>
            <a:endParaRPr lang="ru-RU" sz="1400" dirty="0" smtClean="0"/>
          </a:p>
          <a:p>
            <a:r>
              <a:rPr lang="ru-RU" sz="1400" dirty="0" smtClean="0"/>
              <a:t>3. Выгонять ученика с урока. (Конституция РФ, ст. 43)</a:t>
            </a:r>
          </a:p>
          <a:p>
            <a:endParaRPr lang="ru-RU" sz="1400" dirty="0" smtClean="0"/>
          </a:p>
          <a:p>
            <a:r>
              <a:rPr lang="ru-RU" sz="1400" dirty="0" smtClean="0"/>
              <a:t>4. Выставлять в журнал оценку не за ответ, а за поведение учащегося. (Рекомендация ЮНЕСКО от 05.10.1966 г. «О положении учителей», п. 65) </a:t>
            </a:r>
          </a:p>
          <a:p>
            <a:endParaRPr lang="ru-RU" sz="1400" dirty="0" smtClean="0"/>
          </a:p>
          <a:p>
            <a:r>
              <a:rPr lang="ru-RU" sz="1400" dirty="0" smtClean="0"/>
              <a:t>5. Задавать домашнее задание на каникулярное время в 1-11 классах и в выходные дни в 1-4 классах, кроме чтения художественной литературы. (Конвенция о правах ребенка, ст. 31; Постановление Главного государственного санитарного врача РФ от 28 ноября 2002 г. № 44 «О введении в действие санитарно-эпидемиологических правил и нормативов СанПиН 2.4.2.1178-02», п. 2.9.19)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258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Учитель, классный руководитель имеет право на: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6448" y="2204864"/>
            <a:ext cx="70567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1. Защиту профессиональной чести и достоинства (Закон РФ «Об образовании, ст. 55 п. 1, Типовое положение об общеобразовательном учреждении (утв. постановлением Правительства РФ от 19 марта 2001 г. № 196) п. 64)</a:t>
            </a:r>
          </a:p>
          <a:p>
            <a:endParaRPr lang="ru-RU" sz="1100" dirty="0" smtClean="0"/>
          </a:p>
          <a:p>
            <a:r>
              <a:rPr lang="ru-RU" sz="1100" dirty="0" smtClean="0"/>
              <a:t>2. Защиту человеческого достоинства, если оно нарушено со стороны администрации, ученика или его родителей (законных представителей). (Конституция РФ, ст. 23 п. 1) </a:t>
            </a:r>
          </a:p>
          <a:p>
            <a:endParaRPr lang="ru-RU" sz="1100" dirty="0" smtClean="0"/>
          </a:p>
          <a:p>
            <a:r>
              <a:rPr lang="ru-RU" sz="1100" dirty="0" smtClean="0"/>
              <a:t>3. Участие в управлении школой в соответствии с Уставом школы. (Типовое положение об общеобразовательном учреждении (утв. постановлением Правительства РФ от 19 марта 2001 г. № 196) п. 64) </a:t>
            </a:r>
          </a:p>
          <a:p>
            <a:endParaRPr lang="ru-RU" sz="1100" dirty="0" smtClean="0"/>
          </a:p>
          <a:p>
            <a:r>
              <a:rPr lang="ru-RU" sz="1100" dirty="0" smtClean="0"/>
              <a:t>4. Высказывание в корректной форме (устно или письменно) критических замечаний о деятельности любого работника школы или системы образования, а также претензий и замечаний к ребенку в деликатной форме. (Типовое положение об общеобразовательном учреждении, п. 57)</a:t>
            </a:r>
          </a:p>
          <a:p>
            <a:endParaRPr lang="ru-RU" sz="1100" dirty="0" smtClean="0"/>
          </a:p>
          <a:p>
            <a:r>
              <a:rPr lang="ru-RU" sz="1100" dirty="0" smtClean="0"/>
              <a:t> 5. Условия для осуществления учебно-воспитательного процесса, получение рабочего места, оборудованного в соответствии с санитарно-гигиеническими нормами и нормами охраны труда, снабженного необходимыми пособиями (Трудовой кодекс РФ, ст. 22). </a:t>
            </a:r>
          </a:p>
          <a:p>
            <a:endParaRPr lang="ru-RU" sz="1100" dirty="0" smtClean="0"/>
          </a:p>
          <a:p>
            <a:r>
              <a:rPr lang="ru-RU" sz="1100" dirty="0" smtClean="0"/>
              <a:t>6. Выдвижение своей кандидатуры на любую выборную должность в педагогическом коллективе. (Типовое положение об общеобразовательном учреждении (утв. постановлением Правительства РФ от 19 марта 2001 г. № 196) п. 64)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2277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7. Свободу выбора и использования методик обучения и воспитания, учебных пособий и материалов, учебников. (Рекомендация ЮНЕСКО от 05.10.1966 г. «О положении учителей», п.п.35, 65; Закон РФ «Об образовании, ст. 55 п. 4, Типовое положение об общеобразовательном учреждении (утв. постановлением Правительства РФ от 19 марта 2001 г. № 196) п. 65). </a:t>
            </a:r>
          </a:p>
          <a:p>
            <a:endParaRPr lang="ru-RU" sz="1100" dirty="0" smtClean="0"/>
          </a:p>
          <a:p>
            <a:r>
              <a:rPr lang="ru-RU" sz="1100" dirty="0" smtClean="0"/>
              <a:t>8. Свободу выбора методов оценки знаний учащихся. (Рекомендация ЮНЕСКО от 05.10.1966 г. «О положении учителе», п. 65; Закон РФ «Об образовании, ст. 55 п. 4, Типовое положение об общеобразовательном учреждении (утв. постановлением Правительства РФ от 19 марта 2001 г. № 196) п. 65) </a:t>
            </a:r>
          </a:p>
          <a:p>
            <a:endParaRPr lang="ru-RU" sz="1100" dirty="0" smtClean="0"/>
          </a:p>
          <a:p>
            <a:r>
              <a:rPr lang="ru-RU" sz="1100" dirty="0" smtClean="0"/>
              <a:t>9. Установление требований к поведению учащихся на занятиях. Эти правила не должны ущемлять достоинство ученика и противоречить Уставу школы и настоящим Правилам. (Конвенция о правах ребенка, ст. 3, 19) </a:t>
            </a:r>
          </a:p>
          <a:p>
            <a:endParaRPr lang="ru-RU" sz="1100" dirty="0" smtClean="0"/>
          </a:p>
          <a:p>
            <a:r>
              <a:rPr lang="ru-RU" sz="1100" dirty="0" smtClean="0"/>
              <a:t>10.Отказ от административных поручений, не связанных с выполнением своих должностных обязанностей и конкретных обязательств. </a:t>
            </a:r>
          </a:p>
          <a:p>
            <a:endParaRPr lang="ru-RU" sz="1100" dirty="0"/>
          </a:p>
          <a:p>
            <a:r>
              <a:rPr lang="ru-RU" sz="1100" dirty="0" smtClean="0"/>
              <a:t>11.Конфиденциальность дисциплинарного расследования, за исключением случаев, ведущих к запрещению заниматься педагогической деятельностью, в том числе при необходимости защиты интересов обучающихся; знакомится с жалобами и другими документами, содержащими оценку его работы, и предоставление по ним объяснений. (Рекомендация ЮНЕСКО от 05.10.1966 г. «О положении учителей», п.п.39, 46,47,50,68; Закон РФ «Об образовании, ст. 55 п. 3)</a:t>
            </a:r>
          </a:p>
          <a:p>
            <a:endParaRPr lang="ru-RU" sz="1100" dirty="0" smtClean="0"/>
          </a:p>
          <a:p>
            <a:r>
              <a:rPr lang="ru-RU" sz="1100" dirty="0" smtClean="0"/>
              <a:t>12.Творчество, инициативу в освоении образовательных и развивающих программ. (Рекомендация ЮНЕСКО от 05.10.1966 г. «О положении учителей», п. 61; Закон РФ «Об образовании, ст. 55 п. 4, Типовое положение об общеобразовательном учреждении (утв. постановлением Правительства РФ от 19 марта 2001 г. № 196) п. 65) 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66515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0567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13.Обращение индивидуально или в составе группы лиц к уполномоченному по правам участников образовательного процесса, а также в любые вышестоящие инстанции с заявлениями, предложениями, жалобами. (</a:t>
            </a:r>
            <a:r>
              <a:rPr lang="ru-RU" sz="1100" dirty="0" err="1" smtClean="0"/>
              <a:t>Ркомендация</a:t>
            </a:r>
            <a:r>
              <a:rPr lang="ru-RU" sz="1100" dirty="0" smtClean="0"/>
              <a:t> ЮНЕСКО от 05.10.1966 г. «О положении учителей», п. 50; Конституция РФ ст. 33, Федеральный закон от 2 мая 2006 г. № 59-ФЗ «О порядке рассмотрения обращений граждан Российской Федерации» ст. 2 п. 1)</a:t>
            </a:r>
          </a:p>
          <a:p>
            <a:endParaRPr lang="ru-RU" sz="1100" dirty="0" smtClean="0"/>
          </a:p>
          <a:p>
            <a:r>
              <a:rPr lang="ru-RU" sz="1100" dirty="0" smtClean="0"/>
              <a:t> 14.Предупреждение о замене уроков заранее. </a:t>
            </a:r>
          </a:p>
          <a:p>
            <a:endParaRPr lang="ru-RU" sz="1100" dirty="0" smtClean="0"/>
          </a:p>
          <a:p>
            <a:r>
              <a:rPr lang="ru-RU" sz="1100" dirty="0" smtClean="0"/>
              <a:t>15.Отгулы за работу в выходные и праздничные дни, оплату труда в нерабочие дни в двойном размере в соответствии с законодательством РФ. (Трудовой кодекс РФ, ст. 153) </a:t>
            </a:r>
          </a:p>
          <a:p>
            <a:endParaRPr lang="ru-RU" sz="1100" dirty="0" smtClean="0"/>
          </a:p>
          <a:p>
            <a:r>
              <a:rPr lang="ru-RU" sz="1100" dirty="0" smtClean="0"/>
              <a:t>16.Защиту от неоправданного вмешательства родителей (законных представителей) учащегося в круг профессиональных обязанностей учителя. (Рекомендация ЮНЕСКО от 05.10.1966 г. «О положении учителей», п. 67) </a:t>
            </a:r>
          </a:p>
          <a:p>
            <a:endParaRPr lang="ru-RU" sz="1100" dirty="0" smtClean="0"/>
          </a:p>
          <a:p>
            <a:r>
              <a:rPr lang="ru-RU" sz="1100" dirty="0" smtClean="0"/>
              <a:t>17.Требовать: — от родителей (законных представителей) посещения родительских собраний, создания нормальных условий для учебы ребенка (рабочее место, режим дня); (Семейный кодекс РФ, ст. 63 п. 2, Типовое положение об общеобразовательном учреждении (утв. постановлением Правительства РФ от 19 марта 2001 г. № 196) п. 60) — от учащихся соблюдения Правил школьной жизни. </a:t>
            </a:r>
          </a:p>
          <a:p>
            <a:endParaRPr lang="ru-RU" sz="1100" dirty="0" smtClean="0"/>
          </a:p>
          <a:p>
            <a:r>
              <a:rPr lang="ru-RU" sz="1100" dirty="0" smtClean="0"/>
              <a:t>18. Не допускать учеников к занятиям физической культуры без спортивной формы (учащийся в таком случае находится в спортивном зале под присмотром учителя).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2520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Учитель обязан: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6872"/>
            <a:ext cx="74168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 Работать честно и добросовестно, выполнять обязанности, определенные должностными инструкциями, трудовым договором, коллективным договором, уставом школы, правилами внутреннего распорядка, соблюдать требования техники безопасности и охраны труда, производственной санитарии и гигиены, противопожарной безопасности. (Рекомендация ЮНЕСКО от 05.10.1966 г. «О положении учителей», п. 70; Типовое положение об общеобразовательном учреждении (утв. постановлением Правительства РФ от 19 марта 2001 г. № 196) п. 67) </a:t>
            </a:r>
          </a:p>
          <a:p>
            <a:endParaRPr lang="ru-RU" sz="1400" dirty="0" smtClean="0"/>
          </a:p>
          <a:p>
            <a:r>
              <a:rPr lang="ru-RU" sz="1400" dirty="0" smtClean="0"/>
              <a:t>2. Вести себя достойно, соблюдать этические нормы поведения, быть внимательным и вежливым с учениками, родителями и членами коллектива школы, быть примером для учеников. (Рекомендация ЮНЕСКО от 05.10.1966 г. «О положении учителей», </a:t>
            </a:r>
            <a:r>
              <a:rPr lang="ru-RU" sz="1400" dirty="0" err="1" smtClean="0"/>
              <a:t>п.п</a:t>
            </a:r>
            <a:r>
              <a:rPr lang="ru-RU" sz="1400" dirty="0" smtClean="0"/>
              <a:t>. 1, 6) </a:t>
            </a:r>
          </a:p>
          <a:p>
            <a:endParaRPr lang="ru-RU" sz="1400" dirty="0" smtClean="0"/>
          </a:p>
          <a:p>
            <a:r>
              <a:rPr lang="ru-RU" sz="1400" dirty="0" smtClean="0"/>
              <a:t>3. Уважать личность ребенка, его человеческое достоинство. (Конвенция о правах ребенка, ст. ст. 2, 12-17, 19)</a:t>
            </a:r>
          </a:p>
          <a:p>
            <a:endParaRPr lang="ru-RU" sz="1400" dirty="0" smtClean="0"/>
          </a:p>
          <a:p>
            <a:r>
              <a:rPr lang="ru-RU" sz="1400" dirty="0" smtClean="0"/>
              <a:t>4. Уважать права учащихся на выражение мнений и убеждений. (Конвенция о правах ребенка, ст. ст. 12, 13)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0208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5. Поддерживать дисциплину на основе уважения человеческого достоинства учащихся методами, исключающими физическое и психическое насилие. (Конвенция о правах ребенка, ст. 19, Типовое положение об общеобразовательном учреждении (утв. постановлением Правительства РФ от 19 марта 2001 г. № 196) п. 57, Закон РФ «Об образовании», ст. 15, п. 6) </a:t>
            </a:r>
          </a:p>
          <a:p>
            <a:endParaRPr lang="ru-RU" sz="1400" dirty="0" smtClean="0"/>
          </a:p>
          <a:p>
            <a:r>
              <a:rPr lang="ru-RU" sz="1400" dirty="0" smtClean="0"/>
              <a:t>6. Систематические повышать свой профессиональный уровень, использовать современные методики обучения. (Типовое положение об общеобразовательном учреждении (утв. постановлением Правительства РФ от 19 марта 2001 г. № 196) п. 67) </a:t>
            </a:r>
          </a:p>
          <a:p>
            <a:endParaRPr lang="ru-RU" sz="1400" dirty="0" smtClean="0"/>
          </a:p>
          <a:p>
            <a:r>
              <a:rPr lang="ru-RU" sz="1400" dirty="0" smtClean="0"/>
              <a:t>7. Вести в установленном порядке учетно-педагогическую документацию, своевременно представлять администрации школы отчетные данные. </a:t>
            </a:r>
          </a:p>
          <a:p>
            <a:endParaRPr lang="ru-RU" sz="1400" dirty="0" smtClean="0"/>
          </a:p>
          <a:p>
            <a:r>
              <a:rPr lang="ru-RU" sz="1400" dirty="0" smtClean="0"/>
              <a:t>8. Своевременно выставлять оценки в классный журнал и дневник учащегося.</a:t>
            </a:r>
          </a:p>
          <a:p>
            <a:endParaRPr lang="ru-RU" sz="1400" dirty="0" smtClean="0"/>
          </a:p>
          <a:p>
            <a:r>
              <a:rPr lang="ru-RU" sz="1400" dirty="0" smtClean="0"/>
              <a:t>9. Оценивать ответ учащегося, а не его личность. (Рекомендация ЮНЕСКО от 05.10.1966 г. «О положении учителей», п. 65)</a:t>
            </a:r>
          </a:p>
          <a:p>
            <a:endParaRPr lang="ru-RU" sz="1400" dirty="0" smtClean="0"/>
          </a:p>
          <a:p>
            <a:r>
              <a:rPr lang="ru-RU" sz="1400" dirty="0" smtClean="0"/>
              <a:t>10. Стараться найти положительные моменты в работе каждого учащегося.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475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0567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11. Дежурить по школе в соответствии с графиком, утвержденным директором школы. (Положение об особенностях режима рабочего времени и времени отдыха педагогических и других работников образовательных учреждений. Утверждено Приказом Министерства образования и науки РФ от 27 марта 2006 г. № 69, п. 2.3.) </a:t>
            </a:r>
          </a:p>
          <a:p>
            <a:endParaRPr lang="ru-RU" sz="1400" dirty="0" smtClean="0"/>
          </a:p>
          <a:p>
            <a:r>
              <a:rPr lang="ru-RU" sz="1400" dirty="0" smtClean="0"/>
              <a:t>12. Содержать в порядке свое рабочее место, бережно относиться к имуществу школы, своевременно сообщать о поломках в хозяйственную службу. </a:t>
            </a:r>
          </a:p>
          <a:p>
            <a:endParaRPr lang="ru-RU" sz="1400" dirty="0" smtClean="0"/>
          </a:p>
          <a:p>
            <a:r>
              <a:rPr lang="ru-RU" sz="1400" dirty="0" smtClean="0"/>
              <a:t>13. Принимать меры предосторожности для предупреждения несчастных случаев с учащимися. Нести ответственность за жизнь и здоровье учащихся во время урока. (Рекомендация ЮНЕСКО от 05.10.1966 г. «О положении учителей», п. 69, Положение о расследовании и учете несчастных случаев с учащейся молодежью и воспитанниками в системе </a:t>
            </a:r>
            <a:r>
              <a:rPr lang="ru-RU" sz="1400" dirty="0" err="1" smtClean="0"/>
              <a:t>Гособразования</a:t>
            </a:r>
            <a:r>
              <a:rPr lang="ru-RU" sz="1400" dirty="0" smtClean="0"/>
              <a:t> СССР, утв. приказом Государственного комитета СССР по народному образованию от 1 октября 1990 г. № 639, п. 1.12) </a:t>
            </a:r>
          </a:p>
          <a:p>
            <a:endParaRPr lang="ru-RU" sz="1400" dirty="0" smtClean="0"/>
          </a:p>
          <a:p>
            <a:r>
              <a:rPr lang="ru-RU" sz="1400" dirty="0" smtClean="0"/>
              <a:t>14. Отпускать ребенка из школы во время занятий только при наличии записки от родителей или справки медицинской сестры (врача). В непредвиденных случаях необходимо согласовать данный шаг с родителями (законными представителями) </a:t>
            </a:r>
          </a:p>
          <a:p>
            <a:r>
              <a:rPr lang="ru-RU" sz="1400" dirty="0" smtClean="0"/>
              <a:t>учащегося. (Рекомендация ЮНЕСКО от 05.10.1966 г. «О положении учителей», п. 69) </a:t>
            </a:r>
          </a:p>
          <a:p>
            <a:endParaRPr lang="ru-RU" sz="1400" dirty="0" smtClean="0"/>
          </a:p>
          <a:p>
            <a:r>
              <a:rPr lang="ru-RU" sz="1400" dirty="0" smtClean="0"/>
              <a:t>15. Регулярно проходить бесплатные медицинские обследования.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664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Обязанности классного руководителя: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74888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Приказ Министерства образования и науки РФ от 3 февраля 2006 г. № 21 «Об утверждении Методических рекомендаций об осуществлении функций классного руководителя педагогическими работниками государственных общеобразовательных учреждений субъектов Российской Федерации и муниципальных общеобразовательных учреждений» </a:t>
            </a:r>
          </a:p>
          <a:p>
            <a:r>
              <a:rPr lang="ru-RU" sz="1400" dirty="0" smtClean="0"/>
              <a:t>1. Соблюдать права и свободы учащихся.</a:t>
            </a:r>
          </a:p>
          <a:p>
            <a:endParaRPr lang="ru-RU" sz="1400" dirty="0" smtClean="0"/>
          </a:p>
          <a:p>
            <a:r>
              <a:rPr lang="ru-RU" sz="1400" dirty="0" smtClean="0"/>
              <a:t>2. Поддерживать тесный контакт с родителями (законными представителями) учащегося, проводить с ними консультации и беседы. </a:t>
            </a:r>
          </a:p>
          <a:p>
            <a:endParaRPr lang="ru-RU" sz="1400" dirty="0" smtClean="0"/>
          </a:p>
          <a:p>
            <a:r>
              <a:rPr lang="ru-RU" sz="1400" dirty="0" smtClean="0"/>
              <a:t>3. Своевременно оповещать родителей (законных представителей) о родительских собраниях.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4. Выставлять оценки учащихся в дневник не реже 1 раза в неделю. </a:t>
            </a:r>
          </a:p>
          <a:p>
            <a:endParaRPr lang="ru-RU" sz="1400" dirty="0" smtClean="0"/>
          </a:p>
          <a:p>
            <a:r>
              <a:rPr lang="ru-RU" sz="1400" dirty="0" smtClean="0"/>
              <a:t>5. Проводить классные часы (по 1 часу в неделю; один из них раз в месяц посвящен анализу динамики успеваемости и поведения учащихся класса).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4414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6. Содействовать созданию благоприятных условий для индивидуального развития и нравственного формирования личности ребенка. </a:t>
            </a:r>
          </a:p>
          <a:p>
            <a:endParaRPr lang="ru-RU" sz="1600" dirty="0" smtClean="0"/>
          </a:p>
          <a:p>
            <a:r>
              <a:rPr lang="ru-RU" sz="1600" dirty="0" smtClean="0"/>
              <a:t>7. Содействовать становлению и развитию классного руководителя.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8. Вносить необходимые коррективы в систему воспитания учащихся. </a:t>
            </a:r>
          </a:p>
          <a:p>
            <a:endParaRPr lang="ru-RU" sz="1600" dirty="0" smtClean="0"/>
          </a:p>
          <a:p>
            <a:r>
              <a:rPr lang="ru-RU" sz="1600" dirty="0" smtClean="0"/>
              <a:t>9. Содействовать созданию благоприятного морально-психологического климата для каждого учащегося. </a:t>
            </a:r>
          </a:p>
          <a:p>
            <a:endParaRPr lang="ru-RU" sz="1600" dirty="0" smtClean="0"/>
          </a:p>
          <a:p>
            <a:r>
              <a:rPr lang="ru-RU" sz="1600" dirty="0" smtClean="0"/>
              <a:t>10.Помогать учащимся решать проблемы, возникающие в общении с одноклассниками, учителями, родителями (законными представителями). </a:t>
            </a:r>
          </a:p>
          <a:p>
            <a:endParaRPr lang="ru-RU" sz="1600" dirty="0" smtClean="0"/>
          </a:p>
          <a:p>
            <a:r>
              <a:rPr lang="ru-RU" sz="1600" dirty="0" smtClean="0"/>
              <a:t>11. Содействовать получению дополнительного образования учащимися.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5946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</TotalTime>
  <Words>1866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Права и обязанности учителя</vt:lpstr>
      <vt:lpstr>Учитель, классный руководитель имеет право на:</vt:lpstr>
      <vt:lpstr>Презентация PowerPoint</vt:lpstr>
      <vt:lpstr>Презентация PowerPoint</vt:lpstr>
      <vt:lpstr>Учитель обязан: </vt:lpstr>
      <vt:lpstr>Презентация PowerPoint</vt:lpstr>
      <vt:lpstr>Презентация PowerPoint</vt:lpstr>
      <vt:lpstr>Обязанности классного руководителя: </vt:lpstr>
      <vt:lpstr>Презентация PowerPoint</vt:lpstr>
      <vt:lpstr>Презентация PowerPoint</vt:lpstr>
      <vt:lpstr>Учителю запрещено: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обязанности учителя</dc:title>
  <dc:creator>Пользователь Windows</dc:creator>
  <cp:lastModifiedBy>Пользователь Windows</cp:lastModifiedBy>
  <cp:revision>2</cp:revision>
  <dcterms:created xsi:type="dcterms:W3CDTF">2016-03-13T18:34:13Z</dcterms:created>
  <dcterms:modified xsi:type="dcterms:W3CDTF">2016-03-13T18:49:48Z</dcterms:modified>
</cp:coreProperties>
</file>